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98" r:id="rId3"/>
    <p:sldId id="299" r:id="rId4"/>
    <p:sldId id="281" r:id="rId5"/>
    <p:sldId id="290" r:id="rId6"/>
    <p:sldId id="275" r:id="rId7"/>
    <p:sldId id="291" r:id="rId8"/>
    <p:sldId id="293" r:id="rId9"/>
    <p:sldId id="294" r:id="rId10"/>
    <p:sldId id="295" r:id="rId11"/>
    <p:sldId id="297" r:id="rId12"/>
    <p:sldId id="300" r:id="rId13"/>
    <p:sldId id="302" r:id="rId14"/>
    <p:sldId id="303" r:id="rId15"/>
    <p:sldId id="308" r:id="rId16"/>
    <p:sldId id="309" r:id="rId17"/>
    <p:sldId id="305" r:id="rId18"/>
    <p:sldId id="307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26"/>
    <p:restoredTop sz="94743"/>
  </p:normalViewPr>
  <p:slideViewPr>
    <p:cSldViewPr snapToGrid="0" snapToObjects="1">
      <p:cViewPr varScale="1">
        <p:scale>
          <a:sx n="139" d="100"/>
          <a:sy n="139" d="100"/>
        </p:scale>
        <p:origin x="395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g>
</file>

<file path=ppt/media/image18.jpeg>
</file>

<file path=ppt/media/image2.png>
</file>

<file path=ppt/media/image3.jpeg>
</file>

<file path=ppt/media/image4.pn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65FE3D-F6D9-48E4-86B4-3B798FB5CEBC}" type="datetimeFigureOut">
              <a:rPr lang="en-US" smtClean="0"/>
              <a:t>3/28/20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409D8-80C4-408A-A37B-12D63C75E6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001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409D8-80C4-408A-A37B-12D63C75E60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492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Slide: 2min</a:t>
            </a:r>
          </a:p>
          <a:p>
            <a:endParaRPr lang="en-US" dirty="0"/>
          </a:p>
          <a:p>
            <a:r>
              <a:rPr lang="en-US" dirty="0"/>
              <a:t>Demo: 6-7min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56B448-E6D6-3648-9623-7AD8BCB9314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243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2min</a:t>
            </a:r>
          </a:p>
          <a:p>
            <a:endParaRPr lang="en-US" dirty="0"/>
          </a:p>
          <a:p>
            <a:r>
              <a:rPr lang="en-US" dirty="0"/>
              <a:t>3min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56B448-E6D6-3648-9623-7AD8BCB9314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393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62000" y="2057400"/>
            <a:ext cx="7848600" cy="1143000"/>
          </a:xfrm>
        </p:spPr>
        <p:txBody>
          <a:bodyPr anchor="b"/>
          <a:lstStyle>
            <a:lvl1pPr>
              <a:defRPr sz="4000">
                <a:solidFill>
                  <a:srgbClr val="005A8B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62000" y="3352800"/>
            <a:ext cx="6400800" cy="1752600"/>
          </a:xfrm>
        </p:spPr>
        <p:txBody>
          <a:bodyPr/>
          <a:lstStyle>
            <a:lvl1pPr marL="0" indent="0">
              <a:buFontTx/>
              <a:buNone/>
              <a:defRPr b="0">
                <a:solidFill>
                  <a:srgbClr val="005A8B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21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936" y="457200"/>
            <a:ext cx="7401464" cy="603849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936" y="1250832"/>
            <a:ext cx="7401464" cy="523623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370936" y="1155940"/>
            <a:ext cx="7401464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370936" y="6581955"/>
            <a:ext cx="10696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94D320F-6842-4EF5-ABA8-1694109DCAEA}" type="slidenum">
              <a:rPr lang="en-US" sz="1200" smtClean="0"/>
              <a:t>‹#›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74466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tx2"/>
            </a:gs>
            <a:gs pos="100000">
              <a:schemeClr val="bg1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 descr="white screen for pp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0"/>
            <a:ext cx="9237663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457200"/>
            <a:ext cx="71628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71628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35" name="Rectangle 11"/>
          <p:cNvSpPr>
            <a:spLocks noChangeArrowheads="1"/>
          </p:cNvSpPr>
          <p:nvPr/>
        </p:nvSpPr>
        <p:spPr bwMode="auto">
          <a:xfrm>
            <a:off x="4572000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36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36" charset="-128"/>
              </a:defRPr>
            </a:lvl2pPr>
            <a:lvl3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36" charset="-128"/>
              </a:defRPr>
            </a:lvl3pPr>
            <a:lvl4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36" charset="-128"/>
              </a:defRPr>
            </a:lvl4pPr>
            <a:lvl5pPr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36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36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36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36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itchFamily="36" charset="-128"/>
              </a:defRPr>
            </a:lvl9pPr>
          </a:lstStyle>
          <a:p>
            <a:endParaRPr lang="en-US" altLang="en-US" sz="1100"/>
          </a:p>
        </p:txBody>
      </p:sp>
    </p:spTree>
    <p:extLst>
      <p:ext uri="{BB962C8B-B14F-4D97-AF65-F5344CB8AC3E}">
        <p14:creationId xmlns:p14="http://schemas.microsoft.com/office/powerpoint/2010/main" val="1474411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 Bold" pitchFamily="1" charset="0"/>
          <a:ea typeface="ヒラギノ角ゴ Pro W3" charset="-128"/>
          <a:cs typeface="ヒラギノ角ゴ Pro W3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 Bold" pitchFamily="1" charset="0"/>
          <a:ea typeface="ヒラギノ角ゴ Pro W3" charset="-128"/>
          <a:cs typeface="ヒラギノ角ゴ Pro W3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 Bold" pitchFamily="1" charset="0"/>
          <a:ea typeface="ヒラギノ角ゴ Pro W3" charset="-128"/>
          <a:cs typeface="ヒラギノ角ゴ Pro W3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 Bold" pitchFamily="1" charset="0"/>
          <a:ea typeface="ヒラギノ角ゴ Pro W3" charset="-128"/>
          <a:cs typeface="ヒラギノ角ゴ Pro W3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389"/>
          </a:solidFill>
          <a:latin typeface="Arial Bold" pitchFamily="1" charset="0"/>
          <a:ea typeface="ヒラギノ角ゴ Pro W3" charset="-128"/>
          <a:cs typeface="ヒラギノ角ゴ Pro W3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389"/>
          </a:solidFill>
          <a:latin typeface="Arial Bold" pitchFamily="1" charset="0"/>
          <a:ea typeface="ヒラギノ角ゴ Pro W3" charset="-128"/>
          <a:cs typeface="ヒラギノ角ゴ Pro W3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389"/>
          </a:solidFill>
          <a:latin typeface="Arial Bold" pitchFamily="1" charset="0"/>
          <a:ea typeface="ヒラギノ角ゴ Pro W3" charset="-128"/>
          <a:cs typeface="ヒラギノ角ゴ Pro W3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5389"/>
          </a:solidFill>
          <a:latin typeface="Arial Bold" pitchFamily="1" charset="0"/>
          <a:ea typeface="ヒラギノ角ゴ Pro W3" charset="-128"/>
          <a:cs typeface="ヒラギノ角ゴ Pro W3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5389"/>
        </a:buClr>
        <a:buFont typeface="Lucida Grande" pitchFamily="36" charset="0"/>
        <a:buChar char="▸"/>
        <a:defRPr sz="2000">
          <a:solidFill>
            <a:srgbClr val="005A8B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5389"/>
        </a:buClr>
        <a:buFont typeface="Lucida Grande" pitchFamily="36" charset="0"/>
        <a:buChar char="▸"/>
        <a:defRPr>
          <a:solidFill>
            <a:srgbClr val="005A8B"/>
          </a:solidFill>
          <a:latin typeface="+mn-lt"/>
          <a:ea typeface="+mn-ea"/>
          <a:cs typeface="+mn-cs"/>
        </a:defRPr>
      </a:lvl2pPr>
      <a:lvl3pPr marL="1085850" indent="-228600" algn="l" rtl="0" eaLnBrk="1" fontAlgn="base" hangingPunct="1">
        <a:spcBef>
          <a:spcPct val="20000"/>
        </a:spcBef>
        <a:spcAft>
          <a:spcPct val="0"/>
        </a:spcAft>
        <a:buClr>
          <a:srgbClr val="005389"/>
        </a:buClr>
        <a:buSzPct val="75000"/>
        <a:buFont typeface="Lucida Grande" pitchFamily="36" charset="0"/>
        <a:buChar char="▸"/>
        <a:defRPr>
          <a:solidFill>
            <a:srgbClr val="005A8B"/>
          </a:solidFill>
          <a:latin typeface="+mn-lt"/>
          <a:ea typeface="+mn-ea"/>
          <a:cs typeface="+mn-cs"/>
        </a:defRPr>
      </a:lvl3pPr>
      <a:lvl4pPr marL="1428750" indent="-228600" algn="l" rtl="0" eaLnBrk="1" fontAlgn="base" hangingPunct="1">
        <a:spcBef>
          <a:spcPct val="20000"/>
        </a:spcBef>
        <a:spcAft>
          <a:spcPct val="0"/>
        </a:spcAft>
        <a:buClr>
          <a:srgbClr val="005389"/>
        </a:buClr>
        <a:buFont typeface="Lucida Grande" pitchFamily="36" charset="0"/>
        <a:buChar char="▸"/>
        <a:defRPr>
          <a:solidFill>
            <a:srgbClr val="005A8B"/>
          </a:solidFill>
          <a:latin typeface="+mn-lt"/>
          <a:ea typeface="+mn-ea"/>
          <a:cs typeface="+mn-cs"/>
        </a:defRPr>
      </a:lvl4pPr>
      <a:lvl5pPr marL="1771650" indent="-228600" algn="l" rtl="0" eaLnBrk="1" fontAlgn="base" hangingPunct="1">
        <a:spcBef>
          <a:spcPct val="20000"/>
        </a:spcBef>
        <a:spcAft>
          <a:spcPct val="0"/>
        </a:spcAft>
        <a:buClr>
          <a:srgbClr val="005389"/>
        </a:buClr>
        <a:buFont typeface="Lucida Grande" pitchFamily="36" charset="0"/>
        <a:buChar char="▸"/>
        <a:defRPr>
          <a:solidFill>
            <a:srgbClr val="005A8B"/>
          </a:solidFill>
          <a:latin typeface="+mj-lt"/>
          <a:ea typeface="+mn-ea"/>
          <a:cs typeface="+mn-cs"/>
        </a:defRPr>
      </a:lvl5pPr>
      <a:lvl6pPr marL="2228850" indent="-228600" algn="l" rtl="0" eaLnBrk="1" fontAlgn="base" hangingPunct="1">
        <a:spcBef>
          <a:spcPct val="20000"/>
        </a:spcBef>
        <a:spcAft>
          <a:spcPct val="0"/>
        </a:spcAft>
        <a:buChar char="»"/>
        <a:defRPr sz="1100">
          <a:solidFill>
            <a:srgbClr val="005389"/>
          </a:solidFill>
          <a:latin typeface="+mj-lt"/>
          <a:ea typeface="+mn-ea"/>
          <a:cs typeface="+mn-cs"/>
        </a:defRPr>
      </a:lvl6pPr>
      <a:lvl7pPr marL="2686050" indent="-228600" algn="l" rtl="0" eaLnBrk="1" fontAlgn="base" hangingPunct="1">
        <a:spcBef>
          <a:spcPct val="20000"/>
        </a:spcBef>
        <a:spcAft>
          <a:spcPct val="0"/>
        </a:spcAft>
        <a:buChar char="»"/>
        <a:defRPr sz="1100">
          <a:solidFill>
            <a:srgbClr val="005389"/>
          </a:solidFill>
          <a:latin typeface="+mj-lt"/>
          <a:ea typeface="+mn-ea"/>
          <a:cs typeface="+mn-cs"/>
        </a:defRPr>
      </a:lvl7pPr>
      <a:lvl8pPr marL="3143250" indent="-228600" algn="l" rtl="0" eaLnBrk="1" fontAlgn="base" hangingPunct="1">
        <a:spcBef>
          <a:spcPct val="20000"/>
        </a:spcBef>
        <a:spcAft>
          <a:spcPct val="0"/>
        </a:spcAft>
        <a:buChar char="»"/>
        <a:defRPr sz="1100">
          <a:solidFill>
            <a:srgbClr val="005389"/>
          </a:solidFill>
          <a:latin typeface="+mj-lt"/>
          <a:ea typeface="+mn-ea"/>
          <a:cs typeface="+mn-cs"/>
        </a:defRPr>
      </a:lvl8pPr>
      <a:lvl9pPr marL="3600450" indent="-228600" algn="l" rtl="0" eaLnBrk="1" fontAlgn="base" hangingPunct="1">
        <a:spcBef>
          <a:spcPct val="20000"/>
        </a:spcBef>
        <a:spcAft>
          <a:spcPct val="0"/>
        </a:spcAft>
        <a:buChar char="»"/>
        <a:defRPr sz="1100">
          <a:solidFill>
            <a:srgbClr val="005389"/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downloads/raspbian/" TargetMode="External"/><Relationship Id="rId4" Type="http://schemas.openxmlformats.org/officeDocument/2006/relationships/hyperlink" Target="https://www.sdcard.org/downloads/formatter/" TargetMode="External"/><Relationship Id="rId5" Type="http://schemas.openxmlformats.org/officeDocument/2006/relationships/hyperlink" Target="https://etcher.io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Relationship Id="rId3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11" Type="http://schemas.openxmlformats.org/officeDocument/2006/relationships/hyperlink" Target="https://www.pcworld.com/article/2895874/computers/10-insanely-innovative-incredibly-cool-raspberry-pi-projects.html#slide3" TargetMode="External"/><Relationship Id="rId12" Type="http://schemas.openxmlformats.org/officeDocument/2006/relationships/hyperlink" Target="https://www.pcworld.com/article/2895874/computers/10-insanely-innovative-incredibly-cool-raspberry-pi-projects.html#slide8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informationweek.com/software/enterprise-applications/10-raspberry-pi-projects-for-learning-iot/d/d-id/1320757?image_number=3" TargetMode="External"/><Relationship Id="rId3" Type="http://schemas.openxmlformats.org/officeDocument/2006/relationships/hyperlink" Target="https://farm.bot/" TargetMode="External"/><Relationship Id="rId4" Type="http://schemas.openxmlformats.org/officeDocument/2006/relationships/hyperlink" Target="https://www.hackster.io/kindbot/kindbot-smart-home-gardening-4c218a" TargetMode="External"/><Relationship Id="rId5" Type="http://schemas.openxmlformats.org/officeDocument/2006/relationships/hyperlink" Target="https://www.hackster.io/mjrobot/automatic-vision-object-tracking-5575c4" TargetMode="External"/><Relationship Id="rId6" Type="http://schemas.openxmlformats.org/officeDocument/2006/relationships/hyperlink" Target="https://www.hackster.io/77709/home-security-and-ip-camera-201c9a" TargetMode="External"/><Relationship Id="rId7" Type="http://schemas.openxmlformats.org/officeDocument/2006/relationships/hyperlink" Target="https://www.hackster.io/hutraspberry/smart-traffic-light-369930" TargetMode="External"/><Relationship Id="rId8" Type="http://schemas.openxmlformats.org/officeDocument/2006/relationships/hyperlink" Target="https://www.cnet.com/pictures/the-most-ambitious-raspberry-pi-projects-pictures/2/" TargetMode="External"/><Relationship Id="rId9" Type="http://schemas.openxmlformats.org/officeDocument/2006/relationships/hyperlink" Target="https://www.merit.edu/anomaly-detection-in-home-area-networks-using-machine-learning-and-raspberry-pis/" TargetMode="External"/><Relationship Id="rId10" Type="http://schemas.openxmlformats.org/officeDocument/2006/relationships/hyperlink" Target="https://madebynathan.com/2013/07/10/raspberry-pi-powered-microwav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RaspberryPi</a:t>
            </a:r>
            <a:r>
              <a:rPr lang="en-GB" dirty="0"/>
              <a:t/>
            </a:r>
            <a:br>
              <a:rPr lang="en-GB" dirty="0"/>
            </a:br>
            <a:r>
              <a:rPr lang="en-US" sz="2000" dirty="0">
                <a:cs typeface="Times New Roman" panose="02020603050405020304"/>
                <a:sym typeface="+mn-ea"/>
              </a:rPr>
              <a:t>--- </a:t>
            </a:r>
            <a:r>
              <a:rPr lang="en-US" sz="2000" dirty="0"/>
              <a:t>CS 442/642 </a:t>
            </a:r>
            <a:r>
              <a:rPr lang="en-US" sz="2000" dirty="0" err="1"/>
              <a:t>Cybersecurity</a:t>
            </a:r>
            <a:r>
              <a:rPr lang="en-US" sz="2000" dirty="0"/>
              <a:t> in the Internet of Things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/>
            <a:r>
              <a:rPr lang="en-US" dirty="0">
                <a:ea typeface="MS PGothic" charset="0"/>
              </a:rPr>
              <a:t>Lecturer: Dr. Xiaohui Liang</a:t>
            </a:r>
          </a:p>
          <a:p>
            <a:pPr marL="285750" indent="-285750"/>
            <a:r>
              <a:rPr lang="en-US" dirty="0">
                <a:ea typeface="MS PGothic" charset="0"/>
              </a:rPr>
              <a:t>Office</a:t>
            </a:r>
            <a:r>
              <a:rPr lang="en-US">
                <a:ea typeface="MS PGothic" charset="0"/>
              </a:rPr>
              <a:t>: M-3-201-24</a:t>
            </a:r>
            <a:endParaRPr lang="en-US" dirty="0">
              <a:ea typeface="MS PGothic" charset="0"/>
            </a:endParaRPr>
          </a:p>
          <a:p>
            <a:pPr marL="285750" indent="-285750"/>
            <a:r>
              <a:rPr lang="en-US" dirty="0">
                <a:ea typeface="MS PGothic" charset="0"/>
              </a:rPr>
              <a:t>Phone: 617-287-6791</a:t>
            </a:r>
          </a:p>
          <a:p>
            <a:pPr marL="285750" indent="-285750"/>
            <a:r>
              <a:rPr lang="en-US" dirty="0">
                <a:ea typeface="MS PGothic" charset="0"/>
              </a:rPr>
              <a:t>Email: </a:t>
            </a:r>
            <a:r>
              <a:rPr lang="en-US" dirty="0" err="1">
                <a:ea typeface="MS PGothic" charset="0"/>
              </a:rPr>
              <a:t>Xiaohui.Liang@umb.edu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4" descr="http://upload.wikimedia.org/wikipedia/en/thumb/c/cb/Raspberry_Pi_Logo.svg/1000px-Raspberry_Pi_Logo.svg.png">
            <a:extLst>
              <a:ext uri="{FF2B5EF4-FFF2-40B4-BE49-F238E27FC236}">
                <a16:creationId xmlns:a16="http://schemas.microsoft.com/office/drawing/2014/main" xmlns="" id="{DFFFAED9-9150-4D52-B29F-36E2C37F1D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577" y="2216305"/>
            <a:ext cx="630195" cy="79593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25379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Raspbian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387" y="2061020"/>
            <a:ext cx="8790914" cy="5082750"/>
          </a:xfrm>
        </p:spPr>
        <p:txBody>
          <a:bodyPr>
            <a:normAutofit/>
          </a:bodyPr>
          <a:lstStyle/>
          <a:p>
            <a:r>
              <a:rPr lang="en-US" dirty="0"/>
              <a:t>Official supported Operating System </a:t>
            </a:r>
          </a:p>
          <a:p>
            <a:r>
              <a:rPr lang="en-US" dirty="0"/>
              <a:t>Debian based (like Ubuntu!)</a:t>
            </a:r>
          </a:p>
          <a:p>
            <a:r>
              <a:rPr lang="en-US" dirty="0"/>
              <a:t>Two versions:</a:t>
            </a:r>
          </a:p>
          <a:p>
            <a:pPr lvl="1"/>
            <a:r>
              <a:rPr lang="en-US" dirty="0"/>
              <a:t>RASPBIAN STRETCH WITH DESKTOP (with GUI)</a:t>
            </a:r>
          </a:p>
          <a:p>
            <a:pPr lvl="1"/>
            <a:r>
              <a:rPr lang="en-US" dirty="0"/>
              <a:t>RASPBIAN STRETCH LITE (only Terminal)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01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Raspbian Desktop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177" y="1417638"/>
            <a:ext cx="8790914" cy="5082750"/>
          </a:xfrm>
        </p:spPr>
        <p:txBody>
          <a:bodyPr>
            <a:normAutofit/>
          </a:bodyPr>
          <a:lstStyle/>
          <a:p>
            <a:r>
              <a:rPr lang="en-US" dirty="0"/>
              <a:t>Full Desktop with keyboard, mouse, monitor, etc. support</a:t>
            </a:r>
          </a:p>
          <a:p>
            <a:pPr lvl="1"/>
            <a:endParaRPr lang="en-US" dirty="0"/>
          </a:p>
        </p:txBody>
      </p:sp>
      <p:pic>
        <p:nvPicPr>
          <p:cNvPr id="4" name="Picture 2" descr="https://i.kinja-img.com/gawker-media/image/upload/m9yrbkmafknjqisgskmz.png">
            <a:extLst>
              <a:ext uri="{FF2B5EF4-FFF2-40B4-BE49-F238E27FC236}">
                <a16:creationId xmlns:a16="http://schemas.microsoft.com/office/drawing/2014/main" xmlns="" id="{32AF7917-AF6F-4FE7-9E78-8A38031FB0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76" y="2465589"/>
            <a:ext cx="7099693" cy="37450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wireless">
            <a:extLst>
              <a:ext uri="{FF2B5EF4-FFF2-40B4-BE49-F238E27FC236}">
                <a16:creationId xmlns:a16="http://schemas.microsoft.com/office/drawing/2014/main" xmlns="" id="{2922C7AF-12A6-41A4-A30C-5B33FEE06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270" y="3011668"/>
            <a:ext cx="4650730" cy="370065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0644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Raspberry Pi Foundation recommends Python</a:t>
            </a:r>
          </a:p>
          <a:p>
            <a:r>
              <a:rPr lang="en-US" sz="2800" dirty="0"/>
              <a:t>Other supported language</a:t>
            </a:r>
          </a:p>
          <a:p>
            <a:pPr lvl="1"/>
            <a:r>
              <a:rPr lang="en-US" sz="2400" dirty="0"/>
              <a:t>C</a:t>
            </a:r>
          </a:p>
          <a:p>
            <a:pPr lvl="1"/>
            <a:r>
              <a:rPr lang="en-US" sz="2400" dirty="0"/>
              <a:t>C++</a:t>
            </a:r>
          </a:p>
          <a:p>
            <a:pPr lvl="1"/>
            <a:r>
              <a:rPr lang="en-US" sz="2400" dirty="0"/>
              <a:t>Java</a:t>
            </a:r>
          </a:p>
          <a:p>
            <a:pPr lvl="1"/>
            <a:r>
              <a:rPr lang="en-US" sz="2400" dirty="0"/>
              <a:t>Scratch</a:t>
            </a:r>
          </a:p>
          <a:p>
            <a:pPr lvl="1"/>
            <a:r>
              <a:rPr lang="en-US" sz="2400" dirty="0"/>
              <a:t>Ruby</a:t>
            </a:r>
          </a:p>
        </p:txBody>
      </p:sp>
    </p:spTree>
    <p:extLst>
      <p:ext uri="{BB962C8B-B14F-4D97-AF65-F5344CB8AC3E}">
        <p14:creationId xmlns:p14="http://schemas.microsoft.com/office/powerpoint/2010/main" val="3488494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Office</a:t>
            </a:r>
            <a:endParaRPr lang="en-US" sz="2400" dirty="0"/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xmlns="" id="{A1FAA754-8ECA-4A6D-9C0C-9A56EE7EF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633" y="2529947"/>
            <a:ext cx="6017214" cy="3083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20210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Programming</a:t>
            </a:r>
            <a:endParaRPr lang="en-US" sz="2400" dirty="0"/>
          </a:p>
        </p:txBody>
      </p:sp>
      <p:pic>
        <p:nvPicPr>
          <p:cNvPr id="5" name="Picture 11">
            <a:extLst>
              <a:ext uri="{FF2B5EF4-FFF2-40B4-BE49-F238E27FC236}">
                <a16:creationId xmlns:a16="http://schemas.microsoft.com/office/drawing/2014/main" xmlns="" id="{D162F73D-4FDB-4522-8FF5-261CC5756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828" y="2433339"/>
            <a:ext cx="5366742" cy="1812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2">
            <a:extLst>
              <a:ext uri="{FF2B5EF4-FFF2-40B4-BE49-F238E27FC236}">
                <a16:creationId xmlns:a16="http://schemas.microsoft.com/office/drawing/2014/main" xmlns="" id="{91F321A5-4EED-4294-B84E-C93E7E0D1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4711" y="4147839"/>
            <a:ext cx="3821906" cy="128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45834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90A410-6B5B-4352-B902-D607B4215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F7E97F7-56F3-4898-B007-AB9692D5C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Installing the OS</a:t>
            </a:r>
          </a:p>
          <a:p>
            <a:pPr lvl="1"/>
            <a:r>
              <a:rPr lang="en-US" dirty="0"/>
              <a:t>Downloading the Raspbian Desktop image: </a:t>
            </a:r>
            <a:r>
              <a:rPr lang="en-US" dirty="0">
                <a:hlinkClick r:id="rId3"/>
              </a:rPr>
              <a:t>https://www.raspberrypi.org/downloads/raspbian/</a:t>
            </a:r>
            <a:endParaRPr lang="en-US" dirty="0"/>
          </a:p>
          <a:p>
            <a:pPr lvl="2"/>
            <a:r>
              <a:rPr lang="en-US" dirty="0"/>
              <a:t>Raspbian Buster with desktop and recommended software</a:t>
            </a:r>
          </a:p>
          <a:p>
            <a:pPr lvl="2"/>
            <a:r>
              <a:rPr lang="en-US" dirty="0"/>
              <a:t>Or Raspbian Buster with desktop</a:t>
            </a:r>
          </a:p>
          <a:p>
            <a:pPr lvl="1"/>
            <a:r>
              <a:rPr lang="en-US" dirty="0"/>
              <a:t>(Optional) Formatting the SD card if it is larger than 32 GB.</a:t>
            </a:r>
          </a:p>
          <a:p>
            <a:pPr lvl="2"/>
            <a:r>
              <a:rPr lang="en-US" dirty="0">
                <a:hlinkClick r:id="rId4"/>
              </a:rPr>
              <a:t>https://www.sdcard.org/downloads/formatter/</a:t>
            </a:r>
            <a:endParaRPr lang="en-US" dirty="0"/>
          </a:p>
          <a:p>
            <a:pPr lvl="1"/>
            <a:r>
              <a:rPr lang="en-US" dirty="0"/>
              <a:t>Burning the image on the micro SD card (FAT32)</a:t>
            </a:r>
          </a:p>
          <a:p>
            <a:pPr lvl="2"/>
            <a:r>
              <a:rPr lang="en-US" u="sng" dirty="0">
                <a:hlinkClick r:id="rId5"/>
              </a:rPr>
              <a:t>https://etcher.io/</a:t>
            </a:r>
            <a:r>
              <a:rPr lang="en-US" dirty="0"/>
              <a:t> </a:t>
            </a:r>
          </a:p>
          <a:p>
            <a:r>
              <a:rPr lang="en-US" dirty="0"/>
              <a:t>Connection to the internet</a:t>
            </a:r>
          </a:p>
          <a:p>
            <a:pPr lvl="1"/>
            <a:r>
              <a:rPr lang="en-US" dirty="0"/>
              <a:t>Dynamic IP (default)</a:t>
            </a:r>
          </a:p>
          <a:p>
            <a:pPr lvl="1"/>
            <a:r>
              <a:rPr lang="en-US" dirty="0"/>
              <a:t>Static IP</a:t>
            </a:r>
          </a:p>
          <a:p>
            <a:pPr lvl="2"/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nano</a:t>
            </a:r>
            <a:r>
              <a:rPr lang="en-US" dirty="0"/>
              <a:t>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dhcpcd.conf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Type in the following lines on the top of the file: interface  eth0 </a:t>
            </a:r>
            <a:r>
              <a:rPr lang="en-US" b="1" dirty="0" err="1"/>
              <a:t>static</a:t>
            </a:r>
            <a:r>
              <a:rPr lang="en-US" dirty="0" err="1"/>
              <a:t>ip_address</a:t>
            </a:r>
            <a:r>
              <a:rPr lang="en-US" dirty="0"/>
              <a:t>=192.168.1.XX/24 </a:t>
            </a:r>
            <a:r>
              <a:rPr lang="en-US" b="1" dirty="0"/>
              <a:t>static</a:t>
            </a:r>
            <a:r>
              <a:rPr lang="en-US" dirty="0"/>
              <a:t> routers=192.168.1.1 </a:t>
            </a:r>
            <a:r>
              <a:rPr lang="en-US" b="1" dirty="0" err="1"/>
              <a:t>static</a:t>
            </a:r>
            <a:r>
              <a:rPr lang="en-US" dirty="0" err="1"/>
              <a:t>domain_name_servers</a:t>
            </a:r>
            <a:r>
              <a:rPr lang="en-US" dirty="0"/>
              <a:t>=192.168.1.1.</a:t>
            </a:r>
          </a:p>
          <a:p>
            <a:pPr lvl="2"/>
            <a:r>
              <a:rPr lang="en-US" dirty="0" err="1"/>
              <a:t>sudo</a:t>
            </a:r>
            <a:r>
              <a:rPr lang="en-US" dirty="0"/>
              <a:t> reboot.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157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AC0A5F-08F6-4994-A6A0-A338948AA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E5EDA82-6A59-4E1A-AF91-FF3720D7C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SSH Accessibility</a:t>
            </a:r>
          </a:p>
          <a:p>
            <a:pPr lvl="1"/>
            <a:r>
              <a:rPr lang="en-US" dirty="0"/>
              <a:t>Needed to remotely work on the Pi</a:t>
            </a:r>
          </a:p>
          <a:p>
            <a:pPr lvl="1"/>
            <a:r>
              <a:rPr lang="en-US" dirty="0"/>
              <a:t>Needed to remove the requirement of keyboard, mouse and monitor</a:t>
            </a:r>
          </a:p>
          <a:p>
            <a:pPr lvl="1"/>
            <a:r>
              <a:rPr lang="en-US" dirty="0"/>
              <a:t>By default disabled in Raspberry Pi</a:t>
            </a:r>
          </a:p>
          <a:p>
            <a:pPr lvl="1"/>
            <a:r>
              <a:rPr lang="en-US" dirty="0"/>
              <a:t>Default username and password on Pi: “pi” and “raspberry”</a:t>
            </a:r>
          </a:p>
          <a:p>
            <a:r>
              <a:rPr lang="en-US" dirty="0"/>
              <a:t>To enable SSH by default</a:t>
            </a:r>
          </a:p>
          <a:p>
            <a:pPr lvl="1"/>
            <a:r>
              <a:rPr lang="en-US" dirty="0"/>
              <a:t>Pi configuration: 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raspi</a:t>
            </a:r>
            <a:r>
              <a:rPr lang="en-US" dirty="0"/>
              <a:t>-config &gt;&gt;Interfacing Options &gt;&gt; SSH</a:t>
            </a:r>
          </a:p>
          <a:p>
            <a:pPr lvl="1"/>
            <a:r>
              <a:rPr lang="en-US" dirty="0"/>
              <a:t>Manual: placing a file “</a:t>
            </a:r>
            <a:r>
              <a:rPr lang="en-US" dirty="0" err="1"/>
              <a:t>ssh</a:t>
            </a:r>
            <a:r>
              <a:rPr lang="en-US" dirty="0"/>
              <a:t>” on the boot partition of the SD card</a:t>
            </a:r>
          </a:p>
          <a:p>
            <a:r>
              <a:rPr lang="en-US" dirty="0"/>
              <a:t>To enable VNC</a:t>
            </a:r>
          </a:p>
          <a:p>
            <a:pPr lvl="1"/>
            <a:r>
              <a:rPr lang="en-US" dirty="0"/>
              <a:t>Find IP address</a:t>
            </a:r>
          </a:p>
          <a:p>
            <a:pPr lvl="1"/>
            <a:r>
              <a:rPr lang="en-US" dirty="0"/>
              <a:t>Pi configuration: 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raspi-config</a:t>
            </a:r>
            <a:r>
              <a:rPr lang="en-US" dirty="0"/>
              <a:t> &gt;&gt;Interfacing Options &gt;</a:t>
            </a:r>
            <a:r>
              <a:rPr lang="en-US"/>
              <a:t>&gt; VNC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915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IoT Home Component!</a:t>
            </a:r>
          </a:p>
          <a:p>
            <a:pPr lvl="1"/>
            <a:r>
              <a:rPr lang="en-US" sz="2400" dirty="0"/>
              <a:t>Example: Home surveillance system</a:t>
            </a:r>
          </a:p>
          <a:p>
            <a:endParaRPr 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AEBA8313-20D9-4E2C-853A-D5F607320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827" y="2601354"/>
            <a:ext cx="4488173" cy="2523653"/>
          </a:xfrm>
          <a:prstGeom prst="rect">
            <a:avLst/>
          </a:prstGeom>
        </p:spPr>
      </p:pic>
      <p:pic>
        <p:nvPicPr>
          <p:cNvPr id="13320" name="Picture 8" descr="Image result for raspberry pi usb webcam">
            <a:extLst>
              <a:ext uri="{FF2B5EF4-FFF2-40B4-BE49-F238E27FC236}">
                <a16:creationId xmlns:a16="http://schemas.microsoft.com/office/drawing/2014/main" xmlns="" id="{D6C87F79-1523-4A02-8A65-86078B078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948" y="2989042"/>
            <a:ext cx="4395457" cy="242513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872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866803"/>
              </p:ext>
            </p:extLst>
          </p:nvPr>
        </p:nvGraphicFramePr>
        <p:xfrm>
          <a:off x="815238" y="1379832"/>
          <a:ext cx="7028135" cy="43118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2813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9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hlinkClick r:id="rId2"/>
                        </a:rPr>
                        <a:t>Temperature And Humidity Sensor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9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hlinkClick r:id="rId3"/>
                        </a:rPr>
                        <a:t>Farmbot</a:t>
                      </a:r>
                      <a:r>
                        <a:rPr lang="en-US" sz="2000" u="none" strike="noStrike" dirty="0">
                          <a:effectLst/>
                        </a:rPr>
                        <a:t> *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59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hlinkClick r:id="rId4"/>
                        </a:rPr>
                        <a:t>Kindbot: Smart Home Gardening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59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hlinkClick r:id="rId5"/>
                        </a:rPr>
                        <a:t>Automatic Vision Object Tracking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59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hlinkClick r:id="rId6"/>
                        </a:rPr>
                        <a:t>Home security and </a:t>
                      </a:r>
                      <a:r>
                        <a:rPr lang="en-US" sz="2000" u="none" strike="noStrike" dirty="0" err="1">
                          <a:effectLst/>
                          <a:hlinkClick r:id="rId6"/>
                        </a:rPr>
                        <a:t>ip</a:t>
                      </a:r>
                      <a:r>
                        <a:rPr lang="en-US" sz="2000" u="none" strike="noStrike" dirty="0">
                          <a:effectLst/>
                          <a:hlinkClick r:id="rId6"/>
                        </a:rPr>
                        <a:t> camera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59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hlinkClick r:id="rId7"/>
                        </a:rPr>
                        <a:t>Smart Traffic Light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59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hlinkClick r:id="rId8"/>
                        </a:rPr>
                        <a:t>Supercomputer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7142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hlinkClick r:id="rId9"/>
                        </a:rPr>
                        <a:t>Anomaly Detection in Home-Area Networks using Machine Learning and 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59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hlinkClick r:id="rId10"/>
                        </a:rPr>
                        <a:t>Raspberry Pi Microwave </a:t>
                      </a:r>
                      <a:r>
                        <a:rPr lang="en-US" sz="2000" u="none" strike="noStrike" dirty="0">
                          <a:effectLst/>
                        </a:rPr>
                        <a:t>*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59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hlinkClick r:id="rId11"/>
                        </a:rPr>
                        <a:t>3D Scanner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597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hlinkClick r:id="rId12"/>
                        </a:rPr>
                        <a:t>Windows </a:t>
                      </a:r>
                      <a:r>
                        <a:rPr lang="en-US" sz="2000" u="none" strike="noStrike" dirty="0" err="1">
                          <a:effectLst/>
                          <a:hlinkClick r:id="rId12"/>
                        </a:rPr>
                        <a:t>IoT</a:t>
                      </a:r>
                      <a:r>
                        <a:rPr lang="en-US" sz="2000" u="none" strike="noStrike" dirty="0">
                          <a:effectLst/>
                          <a:hlinkClick r:id="rId12"/>
                        </a:rPr>
                        <a:t> smart door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370936" y="457200"/>
            <a:ext cx="7401464" cy="603849"/>
          </a:xfrm>
        </p:spPr>
        <p:txBody>
          <a:bodyPr/>
          <a:lstStyle/>
          <a:p>
            <a:r>
              <a:rPr lang="en-US"/>
              <a:t>Use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48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altLang="en-US" dirty="0"/>
              <a:t>What is a Raspberry Pi?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idx="1"/>
          </p:nvPr>
        </p:nvSpPr>
        <p:spPr>
          <a:ln/>
        </p:spPr>
        <p:txBody>
          <a:bodyPr>
            <a:normAutofit/>
          </a:bodyPr>
          <a:lstStyle/>
          <a:p>
            <a:r>
              <a:rPr lang="en-US" altLang="en-US" dirty="0"/>
              <a:t>University of Cambridge’s Computer Laboratory</a:t>
            </a:r>
          </a:p>
          <a:p>
            <a:pPr lvl="1"/>
            <a:r>
              <a:rPr lang="en-US" altLang="en-US" sz="2000" dirty="0"/>
              <a:t>Designed for education</a:t>
            </a:r>
          </a:p>
          <a:p>
            <a:r>
              <a:rPr lang="en-US" altLang="en-US" dirty="0"/>
              <a:t>A credit card sized PC</a:t>
            </a:r>
          </a:p>
          <a:p>
            <a:r>
              <a:rPr lang="en-US" altLang="en-US" dirty="0"/>
              <a:t>Plugs into a TV or monitor</a:t>
            </a:r>
          </a:p>
          <a:p>
            <a:r>
              <a:rPr lang="en-US" altLang="en-US" dirty="0"/>
              <a:t>Inexpensive ~$35 each</a:t>
            </a:r>
          </a:p>
          <a:p>
            <a:r>
              <a:rPr lang="en-US" altLang="en-US" dirty="0"/>
              <a:t>Capability:</a:t>
            </a:r>
          </a:p>
          <a:p>
            <a:pPr lvl="1"/>
            <a:r>
              <a:rPr lang="en-US" altLang="en-US" sz="2000" dirty="0"/>
              <a:t>Programming</a:t>
            </a:r>
          </a:p>
          <a:p>
            <a:pPr lvl="1"/>
            <a:r>
              <a:rPr lang="en-US" altLang="en-US" sz="2000" dirty="0"/>
              <a:t>Electronic Projects</a:t>
            </a:r>
          </a:p>
          <a:p>
            <a:pPr lvl="1"/>
            <a:r>
              <a:rPr lang="en-US" altLang="en-US" sz="2000" dirty="0"/>
              <a:t>Office</a:t>
            </a:r>
          </a:p>
          <a:p>
            <a:pPr lvl="1"/>
            <a:r>
              <a:rPr lang="en-US" altLang="en-US" sz="2000" dirty="0"/>
              <a:t>Play HD Videos</a:t>
            </a:r>
          </a:p>
        </p:txBody>
      </p:sp>
      <p:pic>
        <p:nvPicPr>
          <p:cNvPr id="6" name="Picture 2" descr="http://binaryupdates.com/wp-content/uploads/Introduction-of-Raspberry-Pi-3-Model-B.jpg">
            <a:extLst>
              <a:ext uri="{FF2B5EF4-FFF2-40B4-BE49-F238E27FC236}">
                <a16:creationId xmlns:a16="http://schemas.microsoft.com/office/drawing/2014/main" xmlns="" id="{350F49D0-3DEB-491D-86E1-4859CE121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1668" y="2812867"/>
            <a:ext cx="3678583" cy="284334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25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Autofit/>
          </a:bodyPr>
          <a:lstStyle/>
          <a:p>
            <a:r>
              <a:rPr lang="en-US" dirty="0"/>
              <a:t>Essential:</a:t>
            </a:r>
          </a:p>
          <a:p>
            <a:pPr lvl="1"/>
            <a:r>
              <a:rPr lang="en-US" sz="2000" dirty="0"/>
              <a:t>Raspberry Pi board</a:t>
            </a:r>
          </a:p>
          <a:p>
            <a:pPr lvl="1"/>
            <a:r>
              <a:rPr lang="en-US" sz="2000" dirty="0"/>
              <a:t>Prepared Operating System SD Card</a:t>
            </a:r>
          </a:p>
          <a:p>
            <a:pPr lvl="1"/>
            <a:r>
              <a:rPr lang="en-US" sz="2000" dirty="0"/>
              <a:t>USB keyboard</a:t>
            </a:r>
          </a:p>
          <a:p>
            <a:pPr lvl="1"/>
            <a:r>
              <a:rPr lang="en-US" sz="2000" dirty="0"/>
              <a:t>Display (with HDMI, DVI, or Composite input)</a:t>
            </a:r>
          </a:p>
          <a:p>
            <a:pPr lvl="1"/>
            <a:r>
              <a:rPr lang="en-US" sz="2000" dirty="0"/>
              <a:t>Power Supply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425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Hardware Components</a:t>
            </a:r>
          </a:p>
        </p:txBody>
      </p:sp>
      <p:pic>
        <p:nvPicPr>
          <p:cNvPr id="11" name="Picture 2" descr="http://binaryupdates.com/wp-content/uploads/Introduction-of-Raspberry-Pi-3-Model-B.jpg">
            <a:extLst>
              <a:ext uri="{FF2B5EF4-FFF2-40B4-BE49-F238E27FC236}">
                <a16:creationId xmlns:a16="http://schemas.microsoft.com/office/drawing/2014/main" xmlns="" id="{350F49D0-3DEB-491D-86E1-4859CE121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384" y="1417638"/>
            <a:ext cx="7038468" cy="544036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9734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Spec – Comparison w/ older versions</a:t>
            </a:r>
          </a:p>
        </p:txBody>
      </p:sp>
      <p:pic>
        <p:nvPicPr>
          <p:cNvPr id="3074" name="Picture 2" descr="https://hackadaycom.files.wordpress.com/2016/02/pispecs2.png">
            <a:extLst>
              <a:ext uri="{FF2B5EF4-FFF2-40B4-BE49-F238E27FC236}">
                <a16:creationId xmlns:a16="http://schemas.microsoft.com/office/drawing/2014/main" xmlns="" id="{41E71958-E69F-456F-9272-F27C14D6C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12753"/>
            <a:ext cx="9144000" cy="554524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xmlns="" id="{CBD9F136-9E37-4929-8D53-13E980EC539A}"/>
              </a:ext>
            </a:extLst>
          </p:cNvPr>
          <p:cNvSpPr/>
          <p:nvPr/>
        </p:nvSpPr>
        <p:spPr>
          <a:xfrm>
            <a:off x="1330859" y="2897109"/>
            <a:ext cx="2037029" cy="3960891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0FFC2E6-19D1-414D-BAE0-36BEBD021593}"/>
              </a:ext>
            </a:extLst>
          </p:cNvPr>
          <p:cNvSpPr txBox="1"/>
          <p:nvPr/>
        </p:nvSpPr>
        <p:spPr>
          <a:xfrm>
            <a:off x="1638677" y="2362954"/>
            <a:ext cx="15664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Our Model</a:t>
            </a:r>
          </a:p>
        </p:txBody>
      </p:sp>
    </p:spTree>
    <p:extLst>
      <p:ext uri="{BB962C8B-B14F-4D97-AF65-F5344CB8AC3E}">
        <p14:creationId xmlns:p14="http://schemas.microsoft.com/office/powerpoint/2010/main" val="3546947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System on Chip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177" y="1417638"/>
            <a:ext cx="8790914" cy="5082750"/>
          </a:xfrm>
        </p:spPr>
        <p:txBody>
          <a:bodyPr>
            <a:normAutofit/>
          </a:bodyPr>
          <a:lstStyle/>
          <a:p>
            <a:r>
              <a:rPr lang="en-US" dirty="0"/>
              <a:t>Broadcom BCM2837 system-on-chip (SoC) </a:t>
            </a:r>
          </a:p>
          <a:p>
            <a:r>
              <a:rPr lang="en-US" dirty="0"/>
              <a:t>Built specifically for the new Pi 3 </a:t>
            </a:r>
          </a:p>
          <a:p>
            <a:r>
              <a:rPr lang="en-US" dirty="0"/>
              <a:t>Four ARM Cortex-A53 cores @ 1.2GHz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F0E1DDA0-A81D-499B-BCA4-2AFFB5D7D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2199" y="3264893"/>
            <a:ext cx="4054500" cy="3080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106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GPIO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177" y="1417638"/>
            <a:ext cx="8790914" cy="5082750"/>
          </a:xfrm>
        </p:spPr>
        <p:txBody>
          <a:bodyPr>
            <a:normAutofit/>
          </a:bodyPr>
          <a:lstStyle/>
          <a:p>
            <a:r>
              <a:rPr lang="en-US" dirty="0"/>
              <a:t>40-pin general-purpose input-output (GPIO) </a:t>
            </a:r>
          </a:p>
          <a:p>
            <a:endParaRPr lang="en-US" dirty="0"/>
          </a:p>
        </p:txBody>
      </p:sp>
      <p:pic>
        <p:nvPicPr>
          <p:cNvPr id="5122" name="Picture 2" descr="Image result for raspberry pi 3 pinout">
            <a:extLst>
              <a:ext uri="{FF2B5EF4-FFF2-40B4-BE49-F238E27FC236}">
                <a16:creationId xmlns:a16="http://schemas.microsoft.com/office/drawing/2014/main" xmlns="" id="{01CE7F04-8568-479E-8C91-D79BCDCD2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41" y="1982709"/>
            <a:ext cx="7854950" cy="487529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802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Antenna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177" y="1417638"/>
            <a:ext cx="8790914" cy="5082750"/>
          </a:xfrm>
        </p:spPr>
        <p:txBody>
          <a:bodyPr>
            <a:normAutofit/>
          </a:bodyPr>
          <a:lstStyle/>
          <a:p>
            <a:r>
              <a:rPr lang="en-US" dirty="0"/>
              <a:t>No need to connect an external antenna</a:t>
            </a:r>
          </a:p>
          <a:p>
            <a:r>
              <a:rPr lang="en-US" dirty="0"/>
              <a:t>For both wireless LAN and Bluetooth signals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E021F7C-853A-4C86-8F9E-71C9ABF70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272" y="4820300"/>
            <a:ext cx="2677500" cy="203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91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Operating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177" y="1417638"/>
            <a:ext cx="8790914" cy="5082750"/>
          </a:xfrm>
        </p:spPr>
        <p:txBody>
          <a:bodyPr>
            <a:normAutofit/>
          </a:bodyPr>
          <a:lstStyle/>
          <a:p>
            <a:r>
              <a:rPr lang="en-US" dirty="0"/>
              <a:t>Multitude of OSs work with Pi: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7DC6E2F4-0F02-43C4-9777-09D73F222CA7}"/>
              </a:ext>
            </a:extLst>
          </p:cNvPr>
          <p:cNvGrpSpPr/>
          <p:nvPr/>
        </p:nvGrpSpPr>
        <p:grpSpPr>
          <a:xfrm>
            <a:off x="1327707" y="2254312"/>
            <a:ext cx="6050868" cy="4408793"/>
            <a:chOff x="449520" y="1991762"/>
            <a:chExt cx="7101767" cy="510591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4B0942DC-431F-40DE-9032-0E7F6D244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9520" y="2107714"/>
              <a:ext cx="3440166" cy="158020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9221CA50-CFFA-4144-9A6B-9B0B27914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2668" y="2107714"/>
              <a:ext cx="1648256" cy="155752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xmlns="" id="{1AD4B108-EAD6-4DD0-9B4E-D17201589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1885" y="3783051"/>
              <a:ext cx="6979326" cy="331462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7ED981A8-718E-44CB-9097-0BF6450E3E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35037" y="1991762"/>
              <a:ext cx="1816250" cy="1705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7430231"/>
      </p:ext>
    </p:extLst>
  </p:cSld>
  <p:clrMapOvr>
    <a:masterClrMapping/>
  </p:clrMapOvr>
</p:sld>
</file>

<file path=ppt/theme/theme1.xml><?xml version="1.0" encoding="utf-8"?>
<a:theme xmlns:a="http://schemas.openxmlformats.org/drawingml/2006/main" name="umb">
  <a:themeElements>
    <a:clrScheme name="Custom 2">
      <a:dk1>
        <a:srgbClr val="005A8B"/>
      </a:dk1>
      <a:lt1>
        <a:srgbClr val="FFFFFF"/>
      </a:lt1>
      <a:dk2>
        <a:srgbClr val="A0CFEB"/>
      </a:dk2>
      <a:lt2>
        <a:srgbClr val="A79E70"/>
      </a:lt2>
      <a:accent1>
        <a:srgbClr val="D47600"/>
      </a:accent1>
      <a:accent2>
        <a:srgbClr val="988F86"/>
      </a:accent2>
      <a:accent3>
        <a:srgbClr val="C59217"/>
      </a:accent3>
      <a:accent4>
        <a:srgbClr val="A33F1F"/>
      </a:accent4>
      <a:accent5>
        <a:srgbClr val="CDE4F3"/>
      </a:accent5>
      <a:accent6>
        <a:srgbClr val="B28414"/>
      </a:accent6>
      <a:hlink>
        <a:srgbClr val="D47600"/>
      </a:hlink>
      <a:folHlink>
        <a:srgbClr val="A33F1F"/>
      </a:folHlink>
    </a:clrScheme>
    <a:fontScheme name="Blank Presentation">
      <a:majorFont>
        <a:latin typeface="Arial Bold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charset="-128"/>
            <a:cs typeface="ヒラギノ角ゴ Pro W3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charset="-128"/>
            <a:cs typeface="ヒラギノ角ゴ Pro W3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3">
        <a:dk1>
          <a:srgbClr val="FFFFFF"/>
        </a:dk1>
        <a:lt1>
          <a:srgbClr val="FFFFFF"/>
        </a:lt1>
        <a:dk2>
          <a:srgbClr val="FFFFFF"/>
        </a:dk2>
        <a:lt2>
          <a:srgbClr val="005A8B"/>
        </a:lt2>
        <a:accent1>
          <a:srgbClr val="A0CFEB"/>
        </a:accent1>
        <a:accent2>
          <a:srgbClr val="C59217"/>
        </a:accent2>
        <a:accent3>
          <a:srgbClr val="FFFFFF"/>
        </a:accent3>
        <a:accent4>
          <a:srgbClr val="DADADA"/>
        </a:accent4>
        <a:accent5>
          <a:srgbClr val="CDE4F3"/>
        </a:accent5>
        <a:accent6>
          <a:srgbClr val="B28414"/>
        </a:accent6>
        <a:hlink>
          <a:srgbClr val="FF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1" id="{E58DD0A2-6D20-4E5D-8571-9B5C866A6E63}" vid="{9AD6AA5F-9671-43EE-BBD5-1B06BCB4CF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umb.thmx</Template>
  <TotalTime>3606</TotalTime>
  <Words>461</Words>
  <Application>Microsoft Macintosh PowerPoint</Application>
  <PresentationFormat>On-screen Show (4:3)</PresentationFormat>
  <Paragraphs>108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 Bold</vt:lpstr>
      <vt:lpstr>Calibri</vt:lpstr>
      <vt:lpstr>Lucida Grande</vt:lpstr>
      <vt:lpstr>MS PGothic</vt:lpstr>
      <vt:lpstr>Times New Roman</vt:lpstr>
      <vt:lpstr>ヒラギノ角ゴ Pro W3</vt:lpstr>
      <vt:lpstr>Arial</vt:lpstr>
      <vt:lpstr>umb</vt:lpstr>
      <vt:lpstr>RaspberryPi --- CS 442/642 Cybersecurity in the Internet of Things</vt:lpstr>
      <vt:lpstr>What is a Raspberry Pi?</vt:lpstr>
      <vt:lpstr>What You Need</vt:lpstr>
      <vt:lpstr>Hardware Components</vt:lpstr>
      <vt:lpstr>Spec – Comparison w/ older versions</vt:lpstr>
      <vt:lpstr>System on Chip</vt:lpstr>
      <vt:lpstr>GPIO </vt:lpstr>
      <vt:lpstr>Antenna </vt:lpstr>
      <vt:lpstr>Operating System</vt:lpstr>
      <vt:lpstr>Raspbian</vt:lpstr>
      <vt:lpstr>Raspbian Desktop</vt:lpstr>
      <vt:lpstr>Programming Languages</vt:lpstr>
      <vt:lpstr>Software</vt:lpstr>
      <vt:lpstr>Software</vt:lpstr>
      <vt:lpstr>Raspberry Pi Setup</vt:lpstr>
      <vt:lpstr>Raspberry Pi Setup</vt:lpstr>
      <vt:lpstr>Use case</vt:lpstr>
      <vt:lpstr>Use cases</vt:lpstr>
    </vt:vector>
  </TitlesOfParts>
  <Company>UMass Boston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IoT System</dc:title>
  <dc:creator>Xiaohui Liang</dc:creator>
  <cp:lastModifiedBy>Microsoft Office User</cp:lastModifiedBy>
  <cp:revision>291</cp:revision>
  <dcterms:created xsi:type="dcterms:W3CDTF">2017-12-29T19:40:33Z</dcterms:created>
  <dcterms:modified xsi:type="dcterms:W3CDTF">2020-03-29T07:14:23Z</dcterms:modified>
</cp:coreProperties>
</file>

<file path=docProps/thumbnail.jpeg>
</file>